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342" r:id="rId3"/>
    <p:sldId id="258" r:id="rId4"/>
    <p:sldId id="343" r:id="rId5"/>
    <p:sldId id="444" r:id="rId6"/>
    <p:sldId id="445" r:id="rId7"/>
    <p:sldId id="358" r:id="rId8"/>
    <p:sldId id="268" r:id="rId9"/>
    <p:sldId id="269" r:id="rId10"/>
    <p:sldId id="451" r:id="rId11"/>
    <p:sldId id="447" r:id="rId12"/>
    <p:sldId id="450" r:id="rId13"/>
    <p:sldId id="448" r:id="rId14"/>
    <p:sldId id="449" r:id="rId15"/>
    <p:sldId id="452" r:id="rId16"/>
    <p:sldId id="393" r:id="rId17"/>
    <p:sldId id="395" r:id="rId18"/>
    <p:sldId id="394" r:id="rId19"/>
    <p:sldId id="396" r:id="rId20"/>
    <p:sldId id="453" r:id="rId21"/>
    <p:sldId id="398" r:id="rId22"/>
    <p:sldId id="416" r:id="rId23"/>
    <p:sldId id="454" r:id="rId24"/>
    <p:sldId id="275" r:id="rId25"/>
    <p:sldId id="277" r:id="rId26"/>
    <p:sldId id="278" r:id="rId27"/>
    <p:sldId id="420" r:id="rId28"/>
    <p:sldId id="421" r:id="rId29"/>
    <p:sldId id="422" r:id="rId30"/>
    <p:sldId id="424" r:id="rId31"/>
    <p:sldId id="291" r:id="rId32"/>
    <p:sldId id="386" r:id="rId33"/>
    <p:sldId id="387" r:id="rId34"/>
    <p:sldId id="388" r:id="rId35"/>
    <p:sldId id="293" r:id="rId36"/>
    <p:sldId id="295" r:id="rId37"/>
    <p:sldId id="389" r:id="rId38"/>
    <p:sldId id="390" r:id="rId39"/>
    <p:sldId id="425" r:id="rId40"/>
    <p:sldId id="456" r:id="rId41"/>
    <p:sldId id="457" r:id="rId42"/>
    <p:sldId id="426" r:id="rId43"/>
    <p:sldId id="427" r:id="rId44"/>
    <p:sldId id="392" r:id="rId45"/>
    <p:sldId id="428" r:id="rId46"/>
    <p:sldId id="429" r:id="rId47"/>
    <p:sldId id="439" r:id="rId48"/>
    <p:sldId id="430" r:id="rId49"/>
    <p:sldId id="464" r:id="rId50"/>
    <p:sldId id="463" r:id="rId51"/>
    <p:sldId id="458" r:id="rId52"/>
    <p:sldId id="461" r:id="rId53"/>
    <p:sldId id="460" r:id="rId54"/>
    <p:sldId id="459" r:id="rId55"/>
    <p:sldId id="432" r:id="rId56"/>
    <p:sldId id="433" r:id="rId57"/>
    <p:sldId id="434" r:id="rId58"/>
    <p:sldId id="435" r:id="rId59"/>
    <p:sldId id="462" r:id="rId60"/>
    <p:sldId id="436" r:id="rId61"/>
    <p:sldId id="437" r:id="rId62"/>
    <p:sldId id="455" r:id="rId63"/>
    <p:sldId id="443" r:id="rId64"/>
    <p:sldId id="305" r:id="rId65"/>
    <p:sldId id="402" r:id="rId66"/>
    <p:sldId id="401" r:id="rId67"/>
    <p:sldId id="405" r:id="rId68"/>
    <p:sldId id="403" r:id="rId69"/>
    <p:sldId id="404" r:id="rId70"/>
    <p:sldId id="406" r:id="rId71"/>
    <p:sldId id="407" r:id="rId72"/>
    <p:sldId id="411" r:id="rId73"/>
    <p:sldId id="412" r:id="rId74"/>
    <p:sldId id="414" r:id="rId75"/>
    <p:sldId id="415" r:id="rId76"/>
    <p:sldId id="413" r:id="rId77"/>
    <p:sldId id="42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4733"/>
  </p:normalViewPr>
  <p:slideViewPr>
    <p:cSldViewPr snapToGrid="0" snapToObjects="1" showGuides="1">
      <p:cViewPr varScale="1">
        <p:scale>
          <a:sx n="117" d="100"/>
          <a:sy n="117" d="100"/>
        </p:scale>
        <p:origin x="20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2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tiff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4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8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3487-C4F1-E44C-A72D-C83FF404D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11" y="16893"/>
            <a:ext cx="11081982" cy="2637514"/>
          </a:xfrm>
        </p:spPr>
        <p:txBody>
          <a:bodyPr>
            <a:normAutofit/>
          </a:bodyPr>
          <a:lstStyle/>
          <a:p>
            <a:r>
              <a:rPr lang="en-US" sz="6600" dirty="0"/>
              <a:t>Photosynthetic acclimation through the lens of optimality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8773-579A-7548-A9E7-441A90B8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4193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1893"/>
                </a:solidFill>
              </a:rPr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r>
              <a:rPr lang="en-US" dirty="0">
                <a:solidFill>
                  <a:srgbClr val="011893"/>
                </a:solidFill>
              </a:rPr>
              <a:t>; @</a:t>
            </a:r>
            <a:r>
              <a:rPr lang="en-US" dirty="0" err="1">
                <a:solidFill>
                  <a:srgbClr val="011893"/>
                </a:solidFill>
              </a:rPr>
              <a:t>nick_greg_smith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381C-AA3B-174C-8CCB-DEC5404F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120" y="5334000"/>
            <a:ext cx="15240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5C0DCF-BE1D-CE4C-937C-1E91DBBA6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120" y="5334000"/>
            <a:ext cx="1524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9F6B27-86F7-2B42-87EA-FF85614EA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121" y="5334000"/>
            <a:ext cx="1576552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5B5D8-30BD-904B-B534-1C8F9C03B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5527" y="5334000"/>
            <a:ext cx="1524000" cy="152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DE394-AFEB-444A-B379-802AFAF895AF}"/>
              </a:ext>
            </a:extLst>
          </p:cNvPr>
          <p:cNvSpPr txBox="1"/>
          <p:nvPr/>
        </p:nvSpPr>
        <p:spPr>
          <a:xfrm>
            <a:off x="2950160" y="4668380"/>
            <a:ext cx="153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Trevor Keenan</a:t>
            </a:r>
          </a:p>
          <a:p>
            <a:r>
              <a:rPr lang="en-US" dirty="0">
                <a:solidFill>
                  <a:srgbClr val="011893"/>
                </a:solidFill>
              </a:rPr>
              <a:t>Berkeley Lab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46EE7-C879-8646-9A50-8BE29AD1E834}"/>
              </a:ext>
            </a:extLst>
          </p:cNvPr>
          <p:cNvSpPr txBox="1"/>
          <p:nvPr/>
        </p:nvSpPr>
        <p:spPr>
          <a:xfrm>
            <a:off x="4482567" y="4668379"/>
            <a:ext cx="126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Wang Han</a:t>
            </a:r>
          </a:p>
          <a:p>
            <a:r>
              <a:rPr lang="en-US" dirty="0">
                <a:solidFill>
                  <a:srgbClr val="011893"/>
                </a:solidFill>
              </a:rPr>
              <a:t>Tsinghua 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B798D-02E2-D647-A643-F0AA244BDB9D}"/>
              </a:ext>
            </a:extLst>
          </p:cNvPr>
          <p:cNvSpPr txBox="1"/>
          <p:nvPr/>
        </p:nvSpPr>
        <p:spPr>
          <a:xfrm>
            <a:off x="6059120" y="4668378"/>
            <a:ext cx="1702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Colin Prentice</a:t>
            </a:r>
          </a:p>
          <a:p>
            <a:r>
              <a:rPr lang="en-US" dirty="0">
                <a:solidFill>
                  <a:srgbClr val="011893"/>
                </a:solidFill>
              </a:rPr>
              <a:t>Imperial College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E460D9-5AD2-DE45-AA4A-C45ACF67CA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44" t="24839" r="57491" b="37875"/>
          <a:stretch/>
        </p:blipFill>
        <p:spPr>
          <a:xfrm>
            <a:off x="0" y="5334000"/>
            <a:ext cx="1527048" cy="1540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47D210-9AB5-6A4C-8F28-6B32944329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498" t="4180" r="34093" b="70702"/>
          <a:stretch/>
        </p:blipFill>
        <p:spPr>
          <a:xfrm>
            <a:off x="1491501" y="5330952"/>
            <a:ext cx="1524403" cy="1527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46D549-6755-5041-A34A-80D29739DA41}"/>
              </a:ext>
            </a:extLst>
          </p:cNvPr>
          <p:cNvSpPr txBox="1"/>
          <p:nvPr/>
        </p:nvSpPr>
        <p:spPr>
          <a:xfrm>
            <a:off x="0" y="4668382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F343EC-2D3A-C24C-8BD5-878DAF270504}"/>
              </a:ext>
            </a:extLst>
          </p:cNvPr>
          <p:cNvSpPr txBox="1"/>
          <p:nvPr/>
        </p:nvSpPr>
        <p:spPr>
          <a:xfrm>
            <a:off x="1447812" y="4668381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BFD635-1FB9-7442-A3E9-6A8776951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9732" y="5214708"/>
            <a:ext cx="1609332" cy="1759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C85099-477E-ED49-9546-CD27B9649D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3613" y="3885365"/>
            <a:ext cx="266830" cy="2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728343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13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DB88E1-34D6-F549-B6A5-482FA25B9C2F}"/>
              </a:ext>
            </a:extLst>
          </p:cNvPr>
          <p:cNvSpPr txBox="1"/>
          <p:nvPr/>
        </p:nvSpPr>
        <p:spPr>
          <a:xfrm>
            <a:off x="7050305" y="3019651"/>
            <a:ext cx="41844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Change in photosynthesis with acclimation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821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8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051"/>
                </a:solidFill>
              </a:rPr>
              <a:t>Inability to test mechanisms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7050305" y="3019651"/>
            <a:ext cx="41844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Change in photosynthesis with acclimation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7249A-FEEA-A04B-9209-C6286819D460}"/>
              </a:ext>
            </a:extLst>
          </p:cNvPr>
          <p:cNvSpPr/>
          <p:nvPr/>
        </p:nvSpPr>
        <p:spPr>
          <a:xfrm>
            <a:off x="2304468" y="3036859"/>
            <a:ext cx="2554846" cy="821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3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Our Goal</a:t>
            </a:r>
            <a:r>
              <a:rPr lang="en-US" sz="4800" dirty="0"/>
              <a:t>: Develop a mechanistic model of photosynthetic acclimation 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/>
              <a:t> 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25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Optimization: </a:t>
            </a:r>
            <a:r>
              <a:rPr lang="en-US" b="1" dirty="0">
                <a:solidFill>
                  <a:srgbClr val="009051"/>
                </a:solidFill>
              </a:rPr>
              <a:t>Least cost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44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403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624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18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654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82331-D69A-9242-B5E8-7F548B807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918" y="0"/>
            <a:ext cx="8043081" cy="300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495E41-DF3E-2646-B2DC-B599A79EF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26" y="3363816"/>
            <a:ext cx="7620000" cy="27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65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6959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11893"/>
                </a:solidFill>
              </a:rPr>
              <a:t>Coordination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1623F-339E-1740-8712-AF885DA7B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Photosynthesis may be limited by </a:t>
            </a:r>
            <a:r>
              <a:rPr lang="en-US" sz="3600" b="1" u="sng" dirty="0">
                <a:solidFill>
                  <a:srgbClr val="009051"/>
                </a:solidFill>
              </a:rPr>
              <a:t>Rubisco carboxylation rate</a:t>
            </a:r>
            <a:r>
              <a:rPr lang="en-US" sz="3600" dirty="0">
                <a:solidFill>
                  <a:srgbClr val="011893"/>
                </a:solidFill>
              </a:rPr>
              <a:t> or </a:t>
            </a:r>
            <a:r>
              <a:rPr lang="en-US" sz="3600" b="1" u="sng" dirty="0">
                <a:solidFill>
                  <a:srgbClr val="009051"/>
                </a:solidFill>
              </a:rPr>
              <a:t>electron transport rate to regenerate Rubisco</a:t>
            </a:r>
          </a:p>
          <a:p>
            <a:pPr marL="0" indent="0">
              <a:buNone/>
            </a:pPr>
            <a:endParaRPr lang="en-US" sz="36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258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11893"/>
                </a:solidFill>
              </a:rPr>
              <a:t>Coordination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1623F-339E-1740-8712-AF885DA7B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Photosynthesis may be limited by </a:t>
            </a:r>
            <a:r>
              <a:rPr lang="en-US" sz="3600" b="1" u="sng" dirty="0">
                <a:solidFill>
                  <a:srgbClr val="009051"/>
                </a:solidFill>
              </a:rPr>
              <a:t>Rubisco carboxylation rate</a:t>
            </a:r>
            <a:r>
              <a:rPr lang="en-US" sz="3600" dirty="0">
                <a:solidFill>
                  <a:srgbClr val="011893"/>
                </a:solidFill>
              </a:rPr>
              <a:t> or </a:t>
            </a:r>
            <a:r>
              <a:rPr lang="en-US" sz="3600" b="1" u="sng" dirty="0">
                <a:solidFill>
                  <a:srgbClr val="009051"/>
                </a:solidFill>
              </a:rPr>
              <a:t>electron transport rate to regenerate Rubisco</a:t>
            </a:r>
          </a:p>
          <a:p>
            <a:pPr marL="0" indent="0">
              <a:buNone/>
            </a:pPr>
            <a:endParaRPr lang="en-US" sz="36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4800" b="1" u="sng" dirty="0">
                <a:solidFill>
                  <a:srgbClr val="011893"/>
                </a:solidFill>
              </a:rPr>
              <a:t>Optimally, plants will coordinate their biochemistry to be equally limited by both rates</a:t>
            </a:r>
          </a:p>
        </p:txBody>
      </p:sp>
    </p:spTree>
    <p:extLst>
      <p:ext uri="{BB962C8B-B14F-4D97-AF65-F5344CB8AC3E}">
        <p14:creationId xmlns:p14="http://schemas.microsoft.com/office/powerpoint/2010/main" val="2190890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of photosynthesis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153" y="2837329"/>
            <a:ext cx="45624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i="1" dirty="0">
                <a:solidFill>
                  <a:srgbClr val="009051"/>
                </a:solidFill>
              </a:rPr>
              <a:t>A</a:t>
            </a:r>
            <a:r>
              <a:rPr lang="en-US" sz="13800" baseline="-25000" dirty="0">
                <a:solidFill>
                  <a:srgbClr val="009051"/>
                </a:solidFill>
              </a:rPr>
              <a:t>c </a:t>
            </a:r>
            <a:r>
              <a:rPr lang="en-US" sz="13800" dirty="0">
                <a:solidFill>
                  <a:srgbClr val="009051"/>
                </a:solidFill>
              </a:rPr>
              <a:t>= </a:t>
            </a:r>
            <a:r>
              <a:rPr lang="en-US" sz="13800" i="1" dirty="0" err="1">
                <a:solidFill>
                  <a:srgbClr val="009051"/>
                </a:solidFill>
              </a:rPr>
              <a:t>A</a:t>
            </a:r>
            <a:r>
              <a:rPr lang="en-US" sz="13800" baseline="-25000" dirty="0" err="1">
                <a:solidFill>
                  <a:srgbClr val="009051"/>
                </a:solidFill>
              </a:rPr>
              <a:t>j</a:t>
            </a:r>
            <a:endParaRPr lang="en-US" sz="13800" dirty="0">
              <a:solidFill>
                <a:srgbClr val="00905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3341" y="2190998"/>
            <a:ext cx="2319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Optimally</a:t>
            </a:r>
            <a:r>
              <a:rPr lang="mr-IN" sz="3600" dirty="0"/>
              <a:t>…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96153" y="5637928"/>
            <a:ext cx="483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Carboxylation-limited photosynthesis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V="1">
            <a:off x="3011911" y="4733366"/>
            <a:ext cx="491039" cy="904562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50858" y="5452253"/>
            <a:ext cx="3941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Electron transport-limited photosynthesis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8250858" y="4380931"/>
            <a:ext cx="1970571" cy="1071322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389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of photosynthesis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6949" y="2604753"/>
            <a:ext cx="5032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Carboxylation-limited photosynthesis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8961" y="4304761"/>
            <a:ext cx="5163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Electron transport-limited photosynthesis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549" y="6488668"/>
            <a:ext cx="455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Farquhar, von </a:t>
            </a:r>
            <a:r>
              <a:rPr lang="en-US" dirty="0" err="1"/>
              <a:t>Caemmer</a:t>
            </a:r>
            <a:r>
              <a:rPr lang="en-US" dirty="0"/>
              <a:t>, &amp; Berry (1980) </a:t>
            </a:r>
            <a:r>
              <a:rPr lang="en-US" i="1" dirty="0"/>
              <a:t>Planta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9782BDE-BE23-A346-8EF6-2D0D145E50C3}"/>
              </a:ext>
            </a:extLst>
          </p:cNvPr>
          <p:cNvSpPr txBox="1"/>
          <p:nvPr/>
        </p:nvSpPr>
        <p:spPr>
          <a:xfrm>
            <a:off x="417534" y="2604753"/>
            <a:ext cx="534768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solidFill>
                  <a:srgbClr val="009051"/>
                </a:solidFill>
              </a:rPr>
              <a:t>A</a:t>
            </a:r>
            <a:r>
              <a:rPr lang="en-US" sz="6000" baseline="-25000" dirty="0">
                <a:solidFill>
                  <a:srgbClr val="009051"/>
                </a:solidFill>
              </a:rPr>
              <a:t>c </a:t>
            </a:r>
            <a:r>
              <a:rPr lang="en-US" sz="6000" dirty="0">
                <a:solidFill>
                  <a:srgbClr val="009051"/>
                </a:solidFill>
              </a:rPr>
              <a:t>= </a:t>
            </a:r>
            <a:r>
              <a:rPr lang="en-US" sz="6000" i="1" dirty="0">
                <a:solidFill>
                  <a:srgbClr val="009051"/>
                </a:solidFill>
              </a:rPr>
              <a:t>f </a:t>
            </a:r>
            <a:r>
              <a:rPr lang="en-US" sz="6000" dirty="0">
                <a:solidFill>
                  <a:srgbClr val="009051"/>
                </a:solidFill>
              </a:rPr>
              <a:t>{</a:t>
            </a:r>
            <a:r>
              <a:rPr lang="en-US" sz="6000" i="1" dirty="0" err="1">
                <a:solidFill>
                  <a:srgbClr val="009051"/>
                </a:solidFill>
              </a:rPr>
              <a:t>V</a:t>
            </a:r>
            <a:r>
              <a:rPr lang="en-US" sz="6000" baseline="-25000" dirty="0" err="1">
                <a:solidFill>
                  <a:srgbClr val="009051"/>
                </a:solidFill>
              </a:rPr>
              <a:t>cmax</a:t>
            </a:r>
            <a:r>
              <a:rPr lang="en-US" sz="6000" dirty="0">
                <a:solidFill>
                  <a:srgbClr val="009051"/>
                </a:solidFill>
              </a:rPr>
              <a:t>,</a:t>
            </a:r>
            <a:r>
              <a:rPr lang="en-US" sz="6000" baseline="-25000" dirty="0">
                <a:solidFill>
                  <a:srgbClr val="009051"/>
                </a:solidFill>
              </a:rPr>
              <a:t> </a:t>
            </a:r>
            <a:r>
              <a:rPr lang="en-US" sz="6000" dirty="0">
                <a:solidFill>
                  <a:srgbClr val="009051"/>
                </a:solidFill>
              </a:rPr>
              <a:t>T, </a:t>
            </a:r>
            <a:r>
              <a:rPr lang="en-US" sz="6000" i="1" dirty="0">
                <a:solidFill>
                  <a:srgbClr val="009051"/>
                </a:solidFill>
              </a:rPr>
              <a:t>c</a:t>
            </a:r>
            <a:r>
              <a:rPr lang="en-US" sz="6000" baseline="-25000" dirty="0">
                <a:solidFill>
                  <a:srgbClr val="009051"/>
                </a:solidFill>
              </a:rPr>
              <a:t>i</a:t>
            </a:r>
            <a:r>
              <a:rPr lang="en-US" sz="6000" dirty="0">
                <a:solidFill>
                  <a:srgbClr val="009051"/>
                </a:solidFill>
              </a:rPr>
              <a:t>}</a:t>
            </a:r>
          </a:p>
          <a:p>
            <a:endParaRPr lang="en-US" sz="6000" dirty="0">
              <a:solidFill>
                <a:srgbClr val="009051"/>
              </a:solidFill>
            </a:endParaRPr>
          </a:p>
          <a:p>
            <a:r>
              <a:rPr lang="en-US" sz="6000" i="1" dirty="0" err="1">
                <a:solidFill>
                  <a:srgbClr val="009051"/>
                </a:solidFill>
              </a:rPr>
              <a:t>A</a:t>
            </a:r>
            <a:r>
              <a:rPr lang="en-US" sz="6000" baseline="-25000" dirty="0" err="1">
                <a:solidFill>
                  <a:srgbClr val="009051"/>
                </a:solidFill>
              </a:rPr>
              <a:t>j</a:t>
            </a:r>
            <a:r>
              <a:rPr lang="en-US" sz="6000" baseline="-25000" dirty="0">
                <a:solidFill>
                  <a:srgbClr val="009051"/>
                </a:solidFill>
              </a:rPr>
              <a:t> </a:t>
            </a:r>
            <a:r>
              <a:rPr lang="en-US" sz="6000" dirty="0">
                <a:solidFill>
                  <a:srgbClr val="009051"/>
                </a:solidFill>
              </a:rPr>
              <a:t>= </a:t>
            </a:r>
            <a:r>
              <a:rPr lang="en-US" sz="6000" i="1" dirty="0">
                <a:solidFill>
                  <a:srgbClr val="009051"/>
                </a:solidFill>
              </a:rPr>
              <a:t>f </a:t>
            </a:r>
            <a:r>
              <a:rPr lang="en-US" sz="6000" dirty="0">
                <a:solidFill>
                  <a:srgbClr val="009051"/>
                </a:solidFill>
              </a:rPr>
              <a:t>{light, T, </a:t>
            </a:r>
            <a:r>
              <a:rPr lang="en-US" sz="6000" i="1" dirty="0">
                <a:solidFill>
                  <a:srgbClr val="009051"/>
                </a:solidFill>
              </a:rPr>
              <a:t>c</a:t>
            </a:r>
            <a:r>
              <a:rPr lang="en-US" sz="6000" baseline="-25000" dirty="0">
                <a:solidFill>
                  <a:srgbClr val="009051"/>
                </a:solidFill>
              </a:rPr>
              <a:t>i</a:t>
            </a:r>
            <a:r>
              <a:rPr lang="en-US" sz="6000" dirty="0">
                <a:solidFill>
                  <a:srgbClr val="00905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762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Rearrange to solve for measurable traits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301967"/>
            <a:ext cx="72987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</a:t>
            </a:r>
            <a:r>
              <a:rPr lang="en-US" sz="7200" i="1" dirty="0">
                <a:solidFill>
                  <a:srgbClr val="009051"/>
                </a:solidFill>
              </a:rPr>
              <a:t>c</a:t>
            </a:r>
            <a:r>
              <a:rPr lang="en-US" sz="7200" baseline="-25000" dirty="0">
                <a:solidFill>
                  <a:srgbClr val="009051"/>
                </a:solidFill>
              </a:rPr>
              <a:t>i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4D60A5-A44C-4D43-A1A0-6897AE32EC5F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3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396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F40790-CF02-0544-96E0-1869B2DC41C1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92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8FC32-8FAD-2141-B0A7-F4178D2A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5F3F063-D28D-C547-825E-EB9F7F22F6CC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9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95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US" sz="36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8FC32-8FAD-2141-B0A7-F4178D2A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B2770-EE99-0840-AD1F-43FDF6105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E5252C-5020-E146-B6FB-1B10F9873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045DD3F-6A2B-CF40-9213-352641DE5D1C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07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" t="6067" r="822" b="8871"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4445" r="4646" b="6230"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7283" y="696036"/>
            <a:ext cx="4490114" cy="456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03" y="35935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85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will photosynthesis acclimate to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9615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10527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508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02C00-D505-CD46-8282-7E1F15A1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76" y="1874404"/>
            <a:ext cx="5241560" cy="52415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5851B-DD2B-6F4A-A211-F60C6E5574D0}"/>
              </a:ext>
            </a:extLst>
          </p:cNvPr>
          <p:cNvSpPr txBox="1"/>
          <p:nvPr/>
        </p:nvSpPr>
        <p:spPr>
          <a:xfrm>
            <a:off x="6989162" y="3429000"/>
            <a:ext cx="4999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9051"/>
                </a:solidFill>
              </a:rPr>
              <a:t>Fully acclimated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7205CD-B5FC-4149-A7F4-47EE5C433A37}"/>
              </a:ext>
            </a:extLst>
          </p:cNvPr>
          <p:cNvCxnSpPr>
            <a:stCxn id="4" idx="1"/>
          </p:cNvCxnSpPr>
          <p:nvPr/>
        </p:nvCxnSpPr>
        <p:spPr>
          <a:xfrm flipH="1">
            <a:off x="5572836" y="3752166"/>
            <a:ext cx="1416326" cy="3405"/>
          </a:xfrm>
          <a:prstGeom prst="straightConnector1">
            <a:avLst/>
          </a:prstGeom>
          <a:ln w="76200">
            <a:solidFill>
              <a:srgbClr val="0090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71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5791200" y="1145378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8690773" y="5029200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</p:spTree>
    <p:extLst>
      <p:ext uri="{BB962C8B-B14F-4D97-AF65-F5344CB8AC3E}">
        <p14:creationId xmlns:p14="http://schemas.microsoft.com/office/powerpoint/2010/main" val="877419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FEE83-6B41-7849-8B09-268CDCCC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725" y="1833799"/>
            <a:ext cx="8220549" cy="50242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2448271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 </a:t>
            </a: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92186-486A-E944-AD9B-48EB94A3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30" y="1690688"/>
            <a:ext cx="8261540" cy="50492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3632715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2: </a:t>
            </a:r>
            <a:r>
              <a:rPr lang="en-US" sz="5400" dirty="0"/>
              <a:t>How will photosynthesis acclimate to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922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Does photosynthesis respond to nutrient addition?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4" t="24839" r="57491" b="37875"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3782255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1420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would be to increase </a:t>
            </a:r>
            <a:r>
              <a:rPr lang="en-US" sz="5400" b="1" dirty="0">
                <a:solidFill>
                  <a:srgbClr val="009051"/>
                </a:solidFill>
              </a:rPr>
              <a:t>leaf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330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62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3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1971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40713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7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1547542" y="3429000"/>
            <a:ext cx="9349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11893"/>
                </a:solidFill>
              </a:rPr>
              <a:t>Grassland soil nutrient addition network: 27 sites with leaf and whole-plot data</a:t>
            </a:r>
          </a:p>
        </p:txBody>
      </p:sp>
    </p:spTree>
    <p:extLst>
      <p:ext uri="{BB962C8B-B14F-4D97-AF65-F5344CB8AC3E}">
        <p14:creationId xmlns:p14="http://schemas.microsoft.com/office/powerpoint/2010/main" val="791092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251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6934201" y="176067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1797924" y="176067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540" y="247506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438" y="2475061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43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251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490328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Does photosynthesis respond to nitrogen addition?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nitrogen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1395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E6A558-60AA-BE4B-A384-E90A87BD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98" t="4180" r="34093" b="70702"/>
          <a:stretch/>
        </p:blipFill>
        <p:spPr>
          <a:xfrm>
            <a:off x="10667597" y="5326126"/>
            <a:ext cx="1524403" cy="1527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07B8-95A6-9E47-91C7-E6A0724B2DFD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3559592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1292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4128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3723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89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AE19CF-3707-1546-A485-75FC251B6047}"/>
              </a:ext>
            </a:extLst>
          </p:cNvPr>
          <p:cNvSpPr txBox="1"/>
          <p:nvPr/>
        </p:nvSpPr>
        <p:spPr>
          <a:xfrm>
            <a:off x="3810493" y="5750004"/>
            <a:ext cx="5464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Red = C</a:t>
            </a:r>
            <a:r>
              <a:rPr lang="en-US" sz="5400" baseline="-25000" dirty="0">
                <a:solidFill>
                  <a:srgbClr val="FF0000"/>
                </a:solidFill>
              </a:rPr>
              <a:t>4 </a:t>
            </a:r>
            <a:r>
              <a:rPr lang="en-US" sz="5400" dirty="0">
                <a:solidFill>
                  <a:srgbClr val="0432FF"/>
                </a:solidFill>
              </a:rPr>
              <a:t>Blue = C</a:t>
            </a:r>
            <a:r>
              <a:rPr lang="en-US" sz="5400" baseline="-25000" dirty="0">
                <a:solidFill>
                  <a:srgbClr val="0432FF"/>
                </a:solidFill>
              </a:rPr>
              <a:t>3</a:t>
            </a:r>
            <a:endParaRPr lang="en-US" sz="5400" dirty="0">
              <a:solidFill>
                <a:srgbClr val="0432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04E4D-71EB-604D-BF09-8EBC7F7D8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96"/>
          <a:stretch/>
        </p:blipFill>
        <p:spPr>
          <a:xfrm>
            <a:off x="253503" y="888059"/>
            <a:ext cx="11734847" cy="475695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97439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13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AEBF-40EC-6847-A152-F7EE03B5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DD2FC-3ED2-334B-BE15-2D35F65A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We have a theoretical model for photosynthetic acclimation</a:t>
            </a:r>
          </a:p>
          <a:p>
            <a:pPr lvl="1"/>
            <a:r>
              <a:rPr lang="en-US" sz="3200" dirty="0">
                <a:solidFill>
                  <a:srgbClr val="009051"/>
                </a:solidFill>
              </a:rPr>
              <a:t>Few empirical parameters</a:t>
            </a:r>
          </a:p>
          <a:p>
            <a:pPr lvl="1"/>
            <a:r>
              <a:rPr lang="en-US" sz="3200" dirty="0">
                <a:solidFill>
                  <a:srgbClr val="009051"/>
                </a:solidFill>
              </a:rPr>
              <a:t>Mechanistically based</a:t>
            </a:r>
          </a:p>
        </p:txBody>
      </p:sp>
    </p:spTree>
    <p:extLst>
      <p:ext uri="{BB962C8B-B14F-4D97-AF65-F5344CB8AC3E}">
        <p14:creationId xmlns:p14="http://schemas.microsoft.com/office/powerpoint/2010/main" val="10609384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AEBF-40EC-6847-A152-F7EE03B5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DD2FC-3ED2-334B-BE15-2D35F65A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We have a theoretical model for photosynthetic acclimation</a:t>
            </a:r>
          </a:p>
          <a:p>
            <a:pPr lvl="1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Few empirical parameters</a:t>
            </a:r>
          </a:p>
          <a:p>
            <a:pPr lvl="1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Mechanistically based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The theory can be useful!</a:t>
            </a:r>
          </a:p>
          <a:p>
            <a:pPr lvl="1"/>
            <a:r>
              <a:rPr lang="en-US" sz="3200" dirty="0">
                <a:solidFill>
                  <a:srgbClr val="011893"/>
                </a:solidFill>
              </a:rPr>
              <a:t>Improving the reliability of climate models</a:t>
            </a:r>
          </a:p>
          <a:p>
            <a:pPr lvl="1"/>
            <a:r>
              <a:rPr lang="en-US" sz="3200" dirty="0">
                <a:solidFill>
                  <a:srgbClr val="011893"/>
                </a:solidFill>
              </a:rPr>
              <a:t>Acting as a null model for understanding mechanisms</a:t>
            </a:r>
          </a:p>
        </p:txBody>
      </p:sp>
    </p:spTree>
    <p:extLst>
      <p:ext uri="{BB962C8B-B14F-4D97-AF65-F5344CB8AC3E}">
        <p14:creationId xmlns:p14="http://schemas.microsoft.com/office/powerpoint/2010/main" val="866056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8" b="6912"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8781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8" b="6912"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9051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9651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  <a:p>
            <a:pPr lvl="2"/>
            <a:r>
              <a:rPr lang="en-US" sz="3200" dirty="0"/>
              <a:t>Rubisco proxy is </a:t>
            </a:r>
            <a:r>
              <a:rPr lang="en-US" sz="3200" i="1" dirty="0" err="1">
                <a:solidFill>
                  <a:srgbClr val="011893"/>
                </a:solidFill>
              </a:rPr>
              <a:t>V</a:t>
            </a:r>
            <a:r>
              <a:rPr lang="en-US" sz="3200" baseline="-25000" dirty="0" err="1">
                <a:solidFill>
                  <a:srgbClr val="011893"/>
                </a:solidFill>
              </a:rPr>
              <a:t>cmax</a:t>
            </a:r>
            <a:endParaRPr lang="en-US" sz="3200" baseline="-25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5610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9C7-EB3B-B74D-8F57-E13E7FC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Stomatal openness determines </a:t>
            </a:r>
            <a:r>
              <a:rPr lang="el-GR" i="1" dirty="0"/>
              <a:t>χ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10C8D-AF80-6D45-A7BC-8C744352D59B}"/>
              </a:ext>
            </a:extLst>
          </p:cNvPr>
          <p:cNvSpPr txBox="1"/>
          <p:nvPr/>
        </p:nvSpPr>
        <p:spPr>
          <a:xfrm>
            <a:off x="1583770" y="2844797"/>
            <a:ext cx="9024457" cy="1897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>
                <a:solidFill>
                  <a:srgbClr val="009051"/>
                </a:solidFill>
              </a:rPr>
              <a:t>χ</a:t>
            </a:r>
            <a:r>
              <a:rPr lang="en-US" sz="4400" dirty="0">
                <a:solidFill>
                  <a:srgbClr val="009051"/>
                </a:solidFill>
              </a:rPr>
              <a:t> = internal leaf CO</a:t>
            </a:r>
            <a:r>
              <a:rPr lang="en-US" sz="4400" baseline="-25000" dirty="0">
                <a:solidFill>
                  <a:srgbClr val="009051"/>
                </a:solidFill>
              </a:rPr>
              <a:t>2</a:t>
            </a:r>
            <a:r>
              <a:rPr lang="en-US" sz="4400" dirty="0">
                <a:solidFill>
                  <a:srgbClr val="009051"/>
                </a:solidFill>
              </a:rPr>
              <a:t> / external leaf CO</a:t>
            </a:r>
            <a:r>
              <a:rPr lang="en-US" sz="4400" baseline="-25000" dirty="0">
                <a:solidFill>
                  <a:srgbClr val="009051"/>
                </a:solidFill>
              </a:rPr>
              <a:t>2</a:t>
            </a:r>
          </a:p>
          <a:p>
            <a:pPr algn="ctr"/>
            <a:endParaRPr lang="en-US" sz="4400" baseline="-25000" dirty="0">
              <a:solidFill>
                <a:srgbClr val="009051"/>
              </a:solidFill>
            </a:endParaRPr>
          </a:p>
          <a:p>
            <a:pPr algn="ctr"/>
            <a:r>
              <a:rPr lang="el-GR" sz="4400" dirty="0">
                <a:solidFill>
                  <a:srgbClr val="009051"/>
                </a:solidFill>
              </a:rPr>
              <a:t>χ</a:t>
            </a:r>
            <a:r>
              <a:rPr lang="en-US" sz="4400" dirty="0">
                <a:solidFill>
                  <a:srgbClr val="009051"/>
                </a:solidFill>
              </a:rPr>
              <a:t> = </a:t>
            </a:r>
            <a:r>
              <a:rPr lang="en-US" sz="4400" i="1" dirty="0">
                <a:solidFill>
                  <a:srgbClr val="009051"/>
                </a:solidFill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</a:rPr>
              <a:t>i</a:t>
            </a:r>
            <a:r>
              <a:rPr lang="en-US" sz="4400" dirty="0">
                <a:solidFill>
                  <a:srgbClr val="009051"/>
                </a:solidFill>
              </a:rPr>
              <a:t> / </a:t>
            </a:r>
            <a:r>
              <a:rPr lang="en-US" sz="4400" i="1" dirty="0">
                <a:solidFill>
                  <a:srgbClr val="009051"/>
                </a:solidFill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</a:rPr>
              <a:t>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313E4E-0589-5D46-94DE-3BA4391B8BB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6C564E-A039-B649-852D-D2D6765547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CEA6E1-23D5-5845-B12F-1723F4E2E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4980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9C7-EB3B-B74D-8F57-E13E7FC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l-GR" i="1" dirty="0"/>
              <a:t>χ</a:t>
            </a:r>
            <a:r>
              <a:rPr lang="en-US" i="1" dirty="0"/>
              <a:t> </a:t>
            </a:r>
            <a:r>
              <a:rPr lang="en-US" dirty="0"/>
              <a:t>minimizes the costs to maintain transpiration and carboxylation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15796-7660-9047-BC2D-207623D9569B}"/>
              </a:ext>
            </a:extLst>
          </p:cNvPr>
          <p:cNvSpPr txBox="1"/>
          <p:nvPr/>
        </p:nvSpPr>
        <p:spPr>
          <a:xfrm>
            <a:off x="488754" y="4734070"/>
            <a:ext cx="3482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Cost factor for transpiration (</a:t>
            </a:r>
            <a:r>
              <a:rPr lang="en-US" sz="2800" i="1" dirty="0">
                <a:solidFill>
                  <a:srgbClr val="011893"/>
                </a:solidFill>
              </a:rPr>
              <a:t>E</a:t>
            </a:r>
            <a:r>
              <a:rPr lang="en-US" sz="2800" dirty="0">
                <a:solidFill>
                  <a:srgbClr val="011893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06DA1-C7BA-224C-9E4D-55632941A86D}"/>
              </a:ext>
            </a:extLst>
          </p:cNvPr>
          <p:cNvSpPr txBox="1"/>
          <p:nvPr/>
        </p:nvSpPr>
        <p:spPr>
          <a:xfrm>
            <a:off x="5349632" y="4734070"/>
            <a:ext cx="3482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Cost factor for </a:t>
            </a:r>
          </a:p>
          <a:p>
            <a:r>
              <a:rPr lang="en-US" sz="2800" dirty="0">
                <a:solidFill>
                  <a:srgbClr val="011893"/>
                </a:solidFill>
              </a:rPr>
              <a:t>Rubisco (</a:t>
            </a:r>
            <a:r>
              <a:rPr lang="en-US" sz="2800" i="1" dirty="0" err="1">
                <a:solidFill>
                  <a:srgbClr val="011893"/>
                </a:solidFill>
              </a:rPr>
              <a:t>V</a:t>
            </a:r>
            <a:r>
              <a:rPr lang="en-US" sz="2800" baseline="-25000" dirty="0" err="1">
                <a:solidFill>
                  <a:srgbClr val="011893"/>
                </a:solidFill>
              </a:rPr>
              <a:t>cmax</a:t>
            </a:r>
            <a:r>
              <a:rPr lang="en-US" sz="2800" dirty="0">
                <a:solidFill>
                  <a:srgbClr val="011893"/>
                </a:solidFill>
              </a:rPr>
              <a:t>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BCB12D-0A6C-6444-B177-5B4D2BA1B70B}"/>
              </a:ext>
            </a:extLst>
          </p:cNvPr>
          <p:cNvCxnSpPr>
            <a:cxnSpLocks/>
          </p:cNvCxnSpPr>
          <p:nvPr/>
        </p:nvCxnSpPr>
        <p:spPr>
          <a:xfrm flipV="1">
            <a:off x="2134591" y="3608927"/>
            <a:ext cx="95535" cy="1009209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6C77D8-AC6D-6342-9FF6-C1D55A74CF75}"/>
              </a:ext>
            </a:extLst>
          </p:cNvPr>
          <p:cNvCxnSpPr>
            <a:cxnSpLocks/>
          </p:cNvCxnSpPr>
          <p:nvPr/>
        </p:nvCxnSpPr>
        <p:spPr>
          <a:xfrm flipH="1" flipV="1">
            <a:off x="5042283" y="3650234"/>
            <a:ext cx="803651" cy="1009208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31FE9D-A363-1340-8BF6-F903FEA21CDA}"/>
                  </a:ext>
                </a:extLst>
              </p:cNvPr>
              <p:cNvSpPr txBox="1"/>
              <p:nvPr/>
            </p:nvSpPr>
            <p:spPr>
              <a:xfrm>
                <a:off x="2055842" y="2172211"/>
                <a:ext cx="6776535" cy="1757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f>
                      <m:fPr>
                        <m:ctrlP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5400" b="0" i="1" smtClean="0">
                                <a:solidFill>
                                  <a:srgbClr val="00905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𝜕𝜒</m:t>
                        </m:r>
                      </m:den>
                    </m:f>
                    <m:r>
                      <a:rPr lang="en-US" sz="5400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5400" b="0" dirty="0">
                    <a:solidFill>
                      <a:srgbClr val="00905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f>
                      <m:fPr>
                        <m:ctrlP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5400" b="0" i="1" smtClean="0">
                                <a:solidFill>
                                  <a:srgbClr val="00905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5400" b="0" i="1" smtClean="0">
                                        <a:solidFill>
                                          <a:srgbClr val="00905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400" b="0" i="1" smtClean="0">
                                        <a:solidFill>
                                          <a:srgbClr val="00905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5400" b="0" i="1" smtClean="0">
                                        <a:solidFill>
                                          <a:srgbClr val="00905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𝑐𝑚𝑎𝑥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𝜕𝜒</m:t>
                        </m:r>
                      </m:den>
                    </m:f>
                    <m:r>
                      <a:rPr lang="en-US" sz="5400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5400" dirty="0">
                  <a:solidFill>
                    <a:srgbClr val="00905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31FE9D-A363-1340-8BF6-F903FEA21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842" y="2172211"/>
                <a:ext cx="6776535" cy="1757982"/>
              </a:xfrm>
              <a:prstGeom prst="rect">
                <a:avLst/>
              </a:prstGeom>
              <a:blipFill>
                <a:blip r:embed="rId2"/>
                <a:stretch>
                  <a:fillRect l="-936" r="-1124" b="-10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0D9A28C-5A01-084E-A392-512ABAE90D9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0F7456-94C4-5646-A590-F3DB3EB0C4D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BCD4E8E-7866-9C40-9BC3-4EEC93F7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EACAA1-0142-9849-9744-B2627F9644B3}"/>
              </a:ext>
            </a:extLst>
          </p:cNvPr>
          <p:cNvSpPr txBox="1"/>
          <p:nvPr/>
        </p:nvSpPr>
        <p:spPr>
          <a:xfrm>
            <a:off x="0" y="6488668"/>
            <a:ext cx="359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51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944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9C7-EB3B-B74D-8F57-E13E7FC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l-GR" i="1" dirty="0"/>
              <a:t>χ</a:t>
            </a:r>
            <a:r>
              <a:rPr lang="en-US" i="1" dirty="0"/>
              <a:t> </a:t>
            </a:r>
            <a:r>
              <a:rPr lang="en-US" dirty="0" err="1"/>
              <a:t>mathmatically</a:t>
            </a:r>
            <a:r>
              <a:rPr lang="el-GR" i="1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261E31-B5E2-DC42-B12A-A6AF2F808DA0}"/>
                  </a:ext>
                </a:extLst>
              </p:cNvPr>
              <p:cNvSpPr/>
              <p:nvPr/>
            </p:nvSpPr>
            <p:spPr>
              <a:xfrm>
                <a:off x="2701356" y="2555471"/>
                <a:ext cx="6118213" cy="1525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en-US" sz="4000" i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den>
                      </m:f>
                      <m:r>
                        <a:rPr lang="en-US" sz="4000" i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40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b="0" i="0" smtClean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40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  <m: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4000" dirty="0">
                  <a:solidFill>
                    <a:srgbClr val="00905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261E31-B5E2-DC42-B12A-A6AF2F808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356" y="2555471"/>
                <a:ext cx="6118213" cy="1525289"/>
              </a:xfrm>
              <a:prstGeom prst="rect">
                <a:avLst/>
              </a:prstGeom>
              <a:blipFill>
                <a:blip r:embed="rId2"/>
                <a:stretch>
                  <a:fillRect b="-4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263C36-CDDB-6444-BD66-C62C5308E549}"/>
                  </a:ext>
                </a:extLst>
              </p:cNvPr>
              <p:cNvSpPr/>
              <p:nvPr/>
            </p:nvSpPr>
            <p:spPr>
              <a:xfrm>
                <a:off x="4074904" y="4385985"/>
                <a:ext cx="3371116" cy="19110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ξ</m:t>
                      </m:r>
                      <m:r>
                        <a:rPr lang="en-US" sz="4000" i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1.6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  <m:sup>
                                  <m: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>
                  <a:solidFill>
                    <a:srgbClr val="00905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263C36-CDDB-6444-BD66-C62C5308E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904" y="4385985"/>
                <a:ext cx="3371116" cy="1911036"/>
              </a:xfrm>
              <a:prstGeom prst="rect">
                <a:avLst/>
              </a:prstGeom>
              <a:blipFill>
                <a:blip r:embed="rId3"/>
                <a:stretch>
                  <a:fillRect l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1F0C00D-2325-DD42-9693-16552EF9F12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6346B9-87DF-6445-9AE3-64329D7F6B3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BB2E96-F525-6049-986D-EAD20CE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0A0C6C-72CC-FA4A-83C9-CF5819BDC276}"/>
              </a:ext>
            </a:extLst>
          </p:cNvPr>
          <p:cNvSpPr txBox="1"/>
          <p:nvPr/>
        </p:nvSpPr>
        <p:spPr>
          <a:xfrm>
            <a:off x="0" y="6488668"/>
            <a:ext cx="359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07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9C7-EB3B-B74D-8F57-E13E7FC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l-GR" i="1" dirty="0"/>
              <a:t>χ</a:t>
            </a:r>
            <a:r>
              <a:rPr lang="en-US" i="1" dirty="0"/>
              <a:t> </a:t>
            </a:r>
            <a:r>
              <a:rPr lang="en-US" dirty="0"/>
              <a:t>is a function of the costs and the environment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BBB172-D84F-194F-B623-DBB2E43AE348}"/>
              </a:ext>
            </a:extLst>
          </p:cNvPr>
          <p:cNvSpPr/>
          <p:nvPr/>
        </p:nvSpPr>
        <p:spPr>
          <a:xfrm>
            <a:off x="2866813" y="1956501"/>
            <a:ext cx="651569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{temperature,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vapor pressure deficit}</a:t>
            </a:r>
            <a:endParaRPr lang="en-US" sz="9600" dirty="0">
              <a:solidFill>
                <a:srgbClr val="0090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BD0FF-96E2-F24F-A3FD-FF7BFA1E081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F60B-8D44-C74B-AAB8-2F5D508A399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28A0-9D15-A841-AA67-A36FADFC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6C0791-AED0-FB4B-89C1-884111BA1704}"/>
              </a:ext>
            </a:extLst>
          </p:cNvPr>
          <p:cNvSpPr txBox="1"/>
          <p:nvPr/>
        </p:nvSpPr>
        <p:spPr>
          <a:xfrm>
            <a:off x="0" y="6488668"/>
            <a:ext cx="676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/>
              <a:t>Ecology Letters</a:t>
            </a:r>
            <a:r>
              <a:rPr lang="en-US" dirty="0"/>
              <a:t>; Wang et al. (2017) </a:t>
            </a:r>
            <a:r>
              <a:rPr lang="en-US" i="1" dirty="0"/>
              <a:t>Nature Plants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24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3891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because of greater water loss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61FA3-D688-8B49-BE9E-F33648221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0296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elevation because of lower openness needed to satisfy Rubisco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F15D2-41DC-3E47-83CB-FCBBA45A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95DCE-BB78-3944-967B-D93077653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710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7090-D64B-2A42-8ECF-D1DDAD17A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Globally, </a:t>
            </a:r>
            <a:r>
              <a:rPr lang="el-GR" i="1" dirty="0">
                <a:cs typeface="Calibri" panose="020F0502020204030204" pitchFamily="34" charset="0"/>
              </a:rPr>
              <a:t>χ</a:t>
            </a:r>
            <a:r>
              <a:rPr lang="en-US" dirty="0">
                <a:cs typeface="Calibri" panose="020F0502020204030204" pitchFamily="34" charset="0"/>
              </a:rPr>
              <a:t> is optimized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F5AFF-88A5-764C-9020-9E5BCA623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97" y="1830484"/>
            <a:ext cx="6597605" cy="46726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4F53CC8-10C0-1547-869A-7E23880B0BF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3E1569-2465-5741-8D18-9BF5D8C21CD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699A8C-1984-394D-B12A-890687362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A2CFA7-DB99-8542-A075-BC7AA8A17D98}"/>
              </a:ext>
            </a:extLst>
          </p:cNvPr>
          <p:cNvSpPr txBox="1"/>
          <p:nvPr/>
        </p:nvSpPr>
        <p:spPr>
          <a:xfrm>
            <a:off x="0" y="6488668"/>
            <a:ext cx="32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(2017) </a:t>
            </a:r>
            <a:r>
              <a:rPr lang="en-US" i="1" dirty="0"/>
              <a:t>Nature Plants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945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elevation because of greater VPD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F15D2-41DC-3E47-83CB-FCBBA45A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5B11ACC-4F46-484B-A97D-097C113B9F61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0CE809-9D4B-C744-976F-538B4A9127B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EAF2BC-AD48-834F-B47F-1A9291DCA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785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elevation because of lower stomatal conductance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8FC32-8FAD-2141-B0A7-F4178D2A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B2770-EE99-0840-AD1F-43FDF6105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0B70A7E-94B7-D941-9EF3-2A6F8EEFFC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A20522-3227-514F-BEA4-EEF49509EA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72194E-C8B3-8443-9243-5AA36A391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971784-8F60-0841-8326-C8F2D804FC0A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24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706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2336</Words>
  <Application>Microsoft Macintosh PowerPoint</Application>
  <PresentationFormat>Widescreen</PresentationFormat>
  <Paragraphs>300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Office Theme</vt:lpstr>
      <vt:lpstr>Photosynthetic acclimation through the lens of optimality</vt:lpstr>
      <vt:lpstr>Photosynthesis is important!</vt:lpstr>
      <vt:lpstr>Photosynthesis is important!</vt:lpstr>
      <vt:lpstr>Photosynthesis is important!</vt:lpstr>
      <vt:lpstr>Theoretical models for photosynthesis exist</vt:lpstr>
      <vt:lpstr>These produce short term responses that match data</vt:lpstr>
      <vt:lpstr>Long-term responses can differ from short-term responses due to acclimation</vt:lpstr>
      <vt:lpstr>Long-term responses can differ from short-term responses due to acclimation</vt:lpstr>
      <vt:lpstr>Acclimation is ubiquitous and well known…</vt:lpstr>
      <vt:lpstr>…and can impact carbon cycling and climate</vt:lpstr>
      <vt:lpstr>But no theoretical model for photosynthetic acclimation exists</vt:lpstr>
      <vt:lpstr>Lack of theory results in…</vt:lpstr>
      <vt:lpstr>Lack of theory results in…</vt:lpstr>
      <vt:lpstr>Lack of theory results in…</vt:lpstr>
      <vt:lpstr>Our Goal: Develop a mechanistic model of photosynthetic acclimation based on optimization and the first principles of plant physiological theory</vt:lpstr>
      <vt:lpstr>Optimization: Least cost hypothesis</vt:lpstr>
      <vt:lpstr>Optimal photosynthesis </vt:lpstr>
      <vt:lpstr>Optimal photosynthesis </vt:lpstr>
      <vt:lpstr>Optimal photosynthesis </vt:lpstr>
      <vt:lpstr>PowerPoint Presentation</vt:lpstr>
      <vt:lpstr>Optimal photosynthesis </vt:lpstr>
      <vt:lpstr>Biochemistry optimization: Coordination hypothesis</vt:lpstr>
      <vt:lpstr>Biochemistry optimization: Coordination hypothesis</vt:lpstr>
      <vt:lpstr>Coordination of photosynthesis</vt:lpstr>
      <vt:lpstr>Coordination of photosynthesis</vt:lpstr>
      <vt:lpstr>Rearrange to solve for measurable traits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Question 1: Is photosynthesis optimized to the environment?  YES! Photosynthesis acclimates spatially as expected from optimization</vt:lpstr>
      <vt:lpstr>Question 2: How will photosynthesis acclimate to future conditions?</vt:lpstr>
      <vt:lpstr>Photosynthetic traits change with temperature and CO2 in ways expected from optimization</vt:lpstr>
      <vt:lpstr>Photosynthetic traits change with temperature and CO2 in ways expected from optimization</vt:lpstr>
      <vt:lpstr>Photosynthetic traits change with temperature and CO2 in ways expected from optimization</vt:lpstr>
      <vt:lpstr>Higher CO2 and increased temperatures increase future photosynthesis</vt:lpstr>
      <vt:lpstr>Higher CO2 and increased temperatures increase future photosynthesis (at lower nutrient use)</vt:lpstr>
      <vt:lpstr>Question 2: How will photosynthesis acclimate to future conditions?  Photosynthesis will increase and per-leaf-area nutrient use will decrease</vt:lpstr>
      <vt:lpstr>Question 3: Does photosynthesis respond to nutrient addition?</vt:lpstr>
      <vt:lpstr>From the least cost hypothesis…</vt:lpstr>
      <vt:lpstr>From the least cost hypothesis…</vt:lpstr>
      <vt:lpstr>Leaf area, but not photosynthesis increases with N addition</vt:lpstr>
      <vt:lpstr>Leaf area, but not photosynthesis increases with N addition</vt:lpstr>
      <vt:lpstr>Leaf area, but not photosynthesis increases with N addition</vt:lpstr>
      <vt:lpstr>But do greenhouse experiments translate to the field?</vt:lpstr>
      <vt:lpstr>PowerPoint Presentation</vt:lpstr>
      <vt:lpstr>Globally, N addition increases leaf area, not leaf N</vt:lpstr>
      <vt:lpstr>Globally, N addition has no impact on leaf N</vt:lpstr>
      <vt:lpstr>Question 3: Does photosynthesis respond to nitrogen addition?  No, plants respond to added nitrogen by increasing leaf area, not photosynthesis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Question 4: When is C4 photosynthesis an advantage over C3 photosynthesis?  C4 is better in hot, dry, low CO2 environments</vt:lpstr>
      <vt:lpstr>Conclusions</vt:lpstr>
      <vt:lpstr>Conclusions</vt:lpstr>
      <vt:lpstr>PowerPoint Presentation</vt:lpstr>
      <vt:lpstr>PowerPoint Presentation</vt:lpstr>
      <vt:lpstr>PowerPoint Presentation</vt:lpstr>
      <vt:lpstr>Optimal stomatal conductance </vt:lpstr>
      <vt:lpstr>Stomatal openness determines χ </vt:lpstr>
      <vt:lpstr>Optimal χ minimizes the costs to maintain transpiration and carboxylation </vt:lpstr>
      <vt:lpstr>Optimal χ mathmatically </vt:lpstr>
      <vt:lpstr>Optimal χ is a function of the costs and the environment </vt:lpstr>
      <vt:lpstr>PowerPoint Presentation</vt:lpstr>
      <vt:lpstr>PowerPoint Presentation</vt:lpstr>
      <vt:lpstr>PowerPoint Presentation</vt:lpstr>
      <vt:lpstr>Globally, χ is optimized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126</cp:revision>
  <dcterms:created xsi:type="dcterms:W3CDTF">2019-07-15T15:11:58Z</dcterms:created>
  <dcterms:modified xsi:type="dcterms:W3CDTF">2019-07-23T14:59:51Z</dcterms:modified>
</cp:coreProperties>
</file>